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</p:sldMasterIdLst>
  <p:notesMasterIdLst>
    <p:notesMasterId r:id="rId10"/>
  </p:notesMasterIdLst>
  <p:sldIdLst>
    <p:sldId id="268" r:id="rId4"/>
    <p:sldId id="269" r:id="rId5"/>
    <p:sldId id="275" r:id="rId6"/>
    <p:sldId id="271" r:id="rId7"/>
    <p:sldId id="278" r:id="rId8"/>
    <p:sldId id="260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C1"/>
    <a:srgbClr val="F09790"/>
    <a:srgbClr val="640000"/>
    <a:srgbClr val="EA7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7F9722E4-9DBF-48C6-8CC4-0FED988DEA4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1425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79CDC3B4-A08E-41ED-9B7D-4D9D81C58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760898" y="10189351"/>
            <a:ext cx="2878189" cy="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1" tIns="45617" rIns="91231" bIns="4561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64405E-271D-4546-AB02-8BA4C60CFBF0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760898" y="10189351"/>
            <a:ext cx="2878189" cy="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1" tIns="45617" rIns="91231" bIns="4561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6C7ABFA-9C8F-4D1D-9668-6DF4C8E591AC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764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97113" y="1273175"/>
            <a:ext cx="11229976" cy="842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61" y="364512"/>
            <a:ext cx="5433247" cy="314951"/>
          </a:xfrm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4637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4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5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2102-9B5F-47B0-8CD0-23D722B9BCD7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3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F4A8-C327-4076-95E8-5026EABA9182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2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F8C1-B011-45F7-8254-37D026A4B406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B76A-AC28-4A23-ABF2-D75D4C781469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BA53-E0BD-4A34-8E97-6DBBE4C02393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4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2327-7F8B-4B38-9770-1A26053E8321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6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9CCC-972F-47A1-AB14-FEE32CE7CBAA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EA06-50BD-4E21-BFC6-BDA7B0A83283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5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766D-43F6-4603-82AA-1CEEAAC5ADE0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6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E512-8359-49A0-8469-7CDEF7BFDFBA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5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7177-B57F-4F30-93F3-131AA1526F46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6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2105-29E4-465F-BE66-859AF7D27A88}" type="slidenum">
              <a:rPr lang="ru-RU" alt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9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55CE-7343-44F0-9F51-79DEE7EF9A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5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56FE-BD73-4553-92AF-61B0823DEC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99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658C-3275-471A-BE48-DE111456FE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30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B2F8-5069-4CBA-9206-16FB442B572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3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0804-FA42-456B-A509-919A16C909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071F-9F24-4F4E-8245-77E8A80FEF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6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68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847A-9F64-49DC-AEE1-204C544F22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90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B000-D85F-4FDA-9AE2-FD50F5FC6E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0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57B9-BE53-4BA2-90CF-30598058E8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7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8428E-E33B-481D-890D-B89615F0443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7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8937-97F4-499F-BBF7-6A92C1B992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1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08AE-1A52-408A-8A20-FFB0399AE3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1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9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2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EF5FA">
                    <a:tint val="60000"/>
                    <a:satMod val="155000"/>
                  </a:srgbClr>
                </a:solidFill>
              </a:rPr>
              <a:pPr/>
              <a:t>17.09.2018</a:t>
            </a:fld>
            <a:endParaRPr lang="ru-RU">
              <a:solidFill>
                <a:srgbClr val="DEF5FA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4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56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F5F1E-7FCF-438B-9BFF-48723FBF02E0}" type="slidenum">
              <a:rPr lang="ru-RU" altLang="ru-RU">
                <a:solidFill>
                  <a:srgbClr val="1F49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560E9-0872-460C-933E-B5778BBE345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0" y="1728788"/>
            <a:ext cx="9144000" cy="450373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lIns="95782" tIns="47891" rIns="95782" bIns="47891" anchor="ctr"/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1900">
              <a:solidFill>
                <a:srgbClr val="4F622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75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-1042987" y="4033838"/>
            <a:ext cx="3455988" cy="1587"/>
          </a:xfrm>
          <a:prstGeom prst="line">
            <a:avLst/>
          </a:prstGeom>
          <a:noFill/>
          <a:ln w="41275" algn="ctr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815975" y="2895472"/>
            <a:ext cx="81978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</a:rPr>
              <a:t/>
            </a:r>
            <a:br>
              <a:rPr lang="ru-RU" altLang="ru-RU" b="1" dirty="0">
                <a:solidFill>
                  <a:srgbClr val="FFFFFF"/>
                </a:solidFill>
              </a:rPr>
            </a:br>
            <a:r>
              <a:rPr lang="ru-RU" altLang="ru-RU" b="1" dirty="0" smtClean="0">
                <a:solidFill>
                  <a:srgbClr val="FFFFFF"/>
                </a:solidFill>
              </a:rPr>
              <a:t>РЕАЛИЗАЦИЯ СОЦИАЛЬНОГО КОНТРАКТА ДЛЯ</a:t>
            </a:r>
            <a:r>
              <a:rPr lang="ru-RU" altLang="ru-RU" b="1" dirty="0">
                <a:solidFill>
                  <a:srgbClr val="FFFFFF"/>
                </a:solidFill>
              </a:rPr>
              <a:t/>
            </a:r>
            <a:br>
              <a:rPr lang="ru-RU" altLang="ru-RU" b="1" dirty="0">
                <a:solidFill>
                  <a:srgbClr val="FFFFFF"/>
                </a:solidFill>
              </a:rPr>
            </a:br>
            <a:r>
              <a:rPr lang="ru-RU" altLang="ru-RU" b="1" dirty="0">
                <a:solidFill>
                  <a:srgbClr val="FFFFFF"/>
                </a:solidFill>
              </a:rPr>
              <a:t>СОЦИАЛЬНО НЕЗАЩИЩЕННЫХ ГРУПП </a:t>
            </a:r>
            <a:r>
              <a:rPr lang="ru-RU" altLang="ru-RU" b="1" dirty="0" smtClean="0">
                <a:solidFill>
                  <a:srgbClr val="FFFFFF"/>
                </a:solidFill>
              </a:rPr>
              <a:t>НАСЕЛЕНИЯ ИРКУТСКОЙ ОБЛАСТИ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0" y="184150"/>
            <a:ext cx="3527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МИНИСТЕРСТВО СОЦИАЛЬНОГО РАЗВИТИЯ, ОПЕКИ И ПОПЕЧИТЕЛЬСТВА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ИРКУТСКОЙ ОБЛАСТИ</a:t>
            </a:r>
          </a:p>
        </p:txBody>
      </p:sp>
      <p:pic>
        <p:nvPicPr>
          <p:cNvPr id="308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0477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973913"/>
            <a:ext cx="2484175" cy="24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85572" y="915458"/>
            <a:ext cx="3662361" cy="363869"/>
          </a:xfrm>
          <a:prstGeom prst="roundRect">
            <a:avLst>
              <a:gd name="adj" fmla="val 4866"/>
            </a:avLst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>
                <a:solidFill>
                  <a:schemeClr val="bg1"/>
                </a:solidFill>
              </a:rPr>
              <a:t>Численность </a:t>
            </a:r>
            <a:r>
              <a:rPr lang="ru-RU" sz="1400" b="1" dirty="0" smtClean="0">
                <a:solidFill>
                  <a:schemeClr val="bg1"/>
                </a:solidFill>
              </a:rPr>
              <a:t>населения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Иркутской области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24133" y="915458"/>
            <a:ext cx="1684867" cy="363869"/>
          </a:xfrm>
          <a:prstGeom prst="roundRect">
            <a:avLst>
              <a:gd name="adj" fmla="val 486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2,4 млн чел.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85572" y="1654481"/>
            <a:ext cx="3662361" cy="381065"/>
          </a:xfrm>
          <a:prstGeom prst="roundRect">
            <a:avLst>
              <a:gd name="adj" fmla="val 4866"/>
            </a:avLst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>
                <a:solidFill>
                  <a:schemeClr val="bg1"/>
                </a:solidFill>
              </a:rPr>
              <a:t>Различными мерами социальной поддержки пользуются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24132" y="1644877"/>
            <a:ext cx="1684867" cy="381065"/>
          </a:xfrm>
          <a:prstGeom prst="roundRect">
            <a:avLst>
              <a:gd name="adj" fmla="val 486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617 тыс. чел.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3600" y="2094512"/>
            <a:ext cx="3344333" cy="1013035"/>
          </a:xfrm>
          <a:prstGeom prst="roundRect">
            <a:avLst>
              <a:gd name="adj" fmla="val 4866"/>
            </a:avLst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Меры социальной поддержки ветеранам труда, труженикам тыла, реабилитированным лицам, неработающим пенсионерам, детям ВОВ, инвалидам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24133" y="2094512"/>
            <a:ext cx="1684867" cy="461433"/>
          </a:xfrm>
          <a:prstGeom prst="roundRect">
            <a:avLst>
              <a:gd name="adj" fmla="val 486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463 </a:t>
            </a:r>
            <a:r>
              <a:rPr lang="ru-RU" sz="1800" b="1" dirty="0" err="1" smtClean="0">
                <a:solidFill>
                  <a:schemeClr val="bg1"/>
                </a:solidFill>
              </a:rPr>
              <a:t>тыс.чел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03600" y="3129739"/>
            <a:ext cx="3344333" cy="353499"/>
          </a:xfrm>
          <a:prstGeom prst="roundRect">
            <a:avLst>
              <a:gd name="adj" fmla="val 4866"/>
            </a:avLst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Меры социальной поддержки семьям с детьми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24132" y="3129738"/>
            <a:ext cx="1684867" cy="353500"/>
          </a:xfrm>
          <a:prstGeom prst="roundRect">
            <a:avLst>
              <a:gd name="adj" fmla="val 486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154 </a:t>
            </a:r>
            <a:r>
              <a:rPr lang="ru-RU" sz="1800" b="1" dirty="0" err="1" smtClean="0">
                <a:solidFill>
                  <a:schemeClr val="bg1"/>
                </a:solidFill>
              </a:rPr>
              <a:t>тыс.чел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33363" y="3548279"/>
            <a:ext cx="2941637" cy="726118"/>
          </a:xfrm>
          <a:prstGeom prst="roundRect">
            <a:avLst>
              <a:gd name="adj" fmla="val 4866"/>
            </a:avLst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100 </a:t>
            </a:r>
            <a:br>
              <a:rPr lang="ru-RU" sz="1600" b="1" dirty="0" smtClean="0">
                <a:cs typeface="Arial" panose="020B0604020202020204" pitchFamily="34" charset="0"/>
              </a:rPr>
            </a:br>
            <a:r>
              <a:rPr lang="ru-RU" sz="1600" b="1" dirty="0" smtClean="0">
                <a:cs typeface="Arial" panose="020B0604020202020204" pitchFamily="34" charset="0"/>
              </a:rPr>
              <a:t>категорий получателей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26369" y="3557802"/>
            <a:ext cx="2341032" cy="718302"/>
          </a:xfrm>
          <a:prstGeom prst="roundRect">
            <a:avLst>
              <a:gd name="adj" fmla="val 4866"/>
            </a:avLst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116 </a:t>
            </a:r>
            <a:br>
              <a:rPr lang="ru-RU" sz="1600" b="1" dirty="0" smtClean="0">
                <a:cs typeface="Arial" panose="020B0604020202020204" pitchFamily="34" charset="0"/>
              </a:rPr>
            </a:br>
            <a:r>
              <a:rPr lang="ru-RU" sz="1600" b="1" dirty="0" smtClean="0">
                <a:cs typeface="Arial" panose="020B0604020202020204" pitchFamily="34" charset="0"/>
              </a:rPr>
              <a:t>мер социальной поддержки 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08338" y="3799896"/>
            <a:ext cx="284692" cy="38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384410" y="3500653"/>
            <a:ext cx="2683389" cy="1096432"/>
          </a:xfrm>
          <a:prstGeom prst="roundRect">
            <a:avLst>
              <a:gd name="adj" fmla="val 4866"/>
            </a:avLst>
          </a:prstGeom>
          <a:solidFill>
            <a:schemeClr val="accent5">
              <a:lumMod val="90000"/>
            </a:schemeClr>
          </a:solidFill>
          <a:ln>
            <a:solidFill>
              <a:srgbClr val="C00000"/>
            </a:solidFill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16 млрд руб.,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в том числе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12,4 млрд руб. – областной бюджет</a:t>
            </a: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900740" y="3799896"/>
            <a:ext cx="284692" cy="38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85572" y="1316721"/>
            <a:ext cx="3662361" cy="290762"/>
          </a:xfrm>
          <a:prstGeom prst="roundRect">
            <a:avLst>
              <a:gd name="adj" fmla="val 4866"/>
            </a:avLst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</a:rPr>
              <a:t>Количество инвалидов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824133" y="1316721"/>
            <a:ext cx="1684867" cy="290762"/>
          </a:xfrm>
          <a:prstGeom prst="roundRect">
            <a:avLst>
              <a:gd name="adj" fmla="val 486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221 </a:t>
            </a:r>
            <a:r>
              <a:rPr lang="ru-RU" sz="1800" b="1" dirty="0" err="1" smtClean="0">
                <a:solidFill>
                  <a:schemeClr val="bg1"/>
                </a:solidFill>
              </a:rPr>
              <a:t>тыс.чел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81" y="4664131"/>
            <a:ext cx="4011085" cy="237842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19324" y="4396741"/>
            <a:ext cx="3970340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/>
              <a:t>УЧРЕЖДЕНИЯ СОЦИАЛЬНОГО ОБСЛУЖИВАНИЯ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41518" y="5654417"/>
            <a:ext cx="2510894" cy="59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200" b="1" dirty="0"/>
              <a:t>За 1 полугодие 2018 года социальные услуги </a:t>
            </a:r>
            <a:r>
              <a:rPr lang="ru-RU" sz="1200" b="1" dirty="0" smtClean="0"/>
              <a:t>получили более </a:t>
            </a:r>
            <a:r>
              <a:rPr lang="ru-RU" sz="1200" b="1" dirty="0" smtClean="0">
                <a:solidFill>
                  <a:srgbClr val="C00000"/>
                </a:solidFill>
              </a:rPr>
              <a:t>110 </a:t>
            </a:r>
            <a:r>
              <a:rPr lang="ru-RU" sz="1200" b="1" dirty="0">
                <a:solidFill>
                  <a:srgbClr val="C00000"/>
                </a:solidFill>
              </a:rPr>
              <a:t>тыс. человек </a:t>
            </a:r>
            <a:endParaRPr lang="ru-RU" altLang="ru-RU" sz="1200" b="1" dirty="0" smtClean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317" y="4396741"/>
            <a:ext cx="1733296" cy="1216321"/>
          </a:xfrm>
          <a:prstGeom prst="rect">
            <a:avLst/>
          </a:prstGeom>
        </p:spPr>
      </p:pic>
      <p:sp>
        <p:nvSpPr>
          <p:cNvPr id="25" name="Прямоугольник 6"/>
          <p:cNvSpPr>
            <a:spLocks noChangeArrowheads="1"/>
          </p:cNvSpPr>
          <p:nvPr/>
        </p:nvSpPr>
        <p:spPr bwMode="auto">
          <a:xfrm>
            <a:off x="-16124" y="5630850"/>
            <a:ext cx="2598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C00000"/>
                </a:solidFill>
              </a:rPr>
              <a:t>ВСЕГО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87</a:t>
            </a:r>
            <a:endParaRPr lang="ru-RU" altLang="ru-RU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64066" y="206881"/>
            <a:ext cx="8348662" cy="478919"/>
          </a:xfrm>
          <a:prstGeom prst="roundRect">
            <a:avLst>
              <a:gd name="adj" fmla="val 4866"/>
            </a:avLst>
          </a:prstGeom>
          <a:solidFill>
            <a:srgbClr val="39639D">
              <a:lumMod val="75000"/>
            </a:srgb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ОСНОВНЫЕ ПОКАЗАТЕЛИ В СФЕРЕ СОЦИАЛЬНОЙ ЗАЩИТЫ НАСЕЛЕНИЯ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21198"/>
              </p:ext>
            </p:extLst>
          </p:nvPr>
        </p:nvGraphicFramePr>
        <p:xfrm>
          <a:off x="6690675" y="5479563"/>
          <a:ext cx="21563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176"/>
                <a:gridCol w="1078176"/>
              </a:tblGrid>
              <a:tr h="268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Млрд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81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21,3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681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22,7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1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2018 год</a:t>
                      </a:r>
                      <a:endParaRPr lang="ru-RU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24,7</a:t>
                      </a:r>
                      <a:endParaRPr lang="ru-RU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93065" y="4664505"/>
            <a:ext cx="2153962" cy="76668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/>
              <a:t>Объем средств на реализацию полномочий в сфере социальной защиты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075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95674"/>
              </p:ext>
            </p:extLst>
          </p:nvPr>
        </p:nvGraphicFramePr>
        <p:xfrm>
          <a:off x="261258" y="775609"/>
          <a:ext cx="8567201" cy="392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15"/>
                <a:gridCol w="908586"/>
                <a:gridCol w="938477"/>
                <a:gridCol w="843267"/>
                <a:gridCol w="979490"/>
                <a:gridCol w="1216478"/>
                <a:gridCol w="1420586"/>
                <a:gridCol w="1366302"/>
              </a:tblGrid>
              <a:tr h="15885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получателей ГСП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в них членов семей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по соц. контрактам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в них членов семей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соц. контрактов от  общей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ГСП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Эффективность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соцконтрактов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денежных средств (млн руб.) на реализацию Закона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95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9 863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27 344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25,4 %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5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35 266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30,05 %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35 247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26,8 %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75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 (6 мес.)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9 445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25,6 %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253218"/>
            <a:ext cx="8784976" cy="51148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расходования объемов денежных средств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3588" y="4826995"/>
            <a:ext cx="8424936" cy="1409371"/>
          </a:xfrm>
          <a:prstGeom prst="downArrow">
            <a:avLst>
              <a:gd name="adj1" fmla="val 51074"/>
              <a:gd name="adj2" fmla="val 51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На 2018 год лимиты распределены на :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социальное пособие - 39,5 млн руб.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на социальный контракт -20,08 млн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52" y="6276447"/>
            <a:ext cx="676875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90% семей, заключивших социальный контракт  - это семьи с детьми</a:t>
            </a:r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54" descr="38AC9JuQZLQ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>
              <a:solidFill>
                <a:srgbClr val="1F497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77663"/>
            <a:ext cx="8740081" cy="986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2014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года предоставление государственной социальной помощи (ГСП) возможно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 том числе путем заключения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социального контракта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307" y="1391651"/>
            <a:ext cx="8822266" cy="2448272"/>
          </a:xfrm>
          <a:prstGeom prst="rect">
            <a:avLst/>
          </a:prstGeom>
          <a:solidFill>
            <a:srgbClr val="DEF5FA">
              <a:lumMod val="9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соглашение, которое заключено между гражданином и органом социальной защиты населения, в соответствии с которым орган социальной защиты населения обязуется оказать гражданину государственную социальную помощь, гражданин - реализовать мероприятия, предусмотренные программой социальной адаптации. Цель заключения социального контракта - стимулирование активных действий граждан на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преодоление трудной жизненной ситуации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31622"/>
              </p:ext>
            </p:extLst>
          </p:nvPr>
        </p:nvGraphicFramePr>
        <p:xfrm>
          <a:off x="253999" y="3998865"/>
          <a:ext cx="8559802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4"/>
                <a:gridCol w="3293534"/>
                <a:gridCol w="2489200"/>
                <a:gridCol w="1693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Период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Продолжительность действия заключенных социальных контрактов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Размер выплаты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 социальным контрактам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Средний размер выплаты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в месяц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 социальным контрактам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 год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 3 - 11</a:t>
                      </a:r>
                      <a:r>
                        <a:rPr lang="ru-RU" sz="1600" b="1" baseline="0" dirty="0" smtClean="0"/>
                        <a:t> месяцев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2 718 руб.</a:t>
                      </a:r>
                      <a:r>
                        <a:rPr lang="ru-RU" sz="1600" b="1" baseline="0" dirty="0" smtClean="0"/>
                        <a:t> – 10 855 руб.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5 834,44 руб.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2018 год</a:t>
                      </a:r>
                    </a:p>
                    <a:p>
                      <a:r>
                        <a:rPr lang="ru-RU" sz="1200" b="1" dirty="0" smtClean="0"/>
                        <a:t>(6 месяцев)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3 - 9</a:t>
                      </a:r>
                      <a:r>
                        <a:rPr lang="ru-RU" sz="1600" b="1" baseline="0" dirty="0" smtClean="0"/>
                        <a:t> месяцев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4 047 руб.</a:t>
                      </a:r>
                      <a:r>
                        <a:rPr lang="ru-RU" sz="1600" b="1" baseline="0" dirty="0" smtClean="0"/>
                        <a:t> – 10 005 руб.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6 633,37 руб.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7779"/>
            <a:ext cx="8424936" cy="112667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u="sng" dirty="0" smtClean="0">
                <a:solidFill>
                  <a:schemeClr val="accent6"/>
                </a:solidFill>
              </a:rPr>
              <a:t>Основные мероприятия, включенные в программу социальной адаптации, по которой были заключены социальные контракты в 1 полугодии 2018 года </a:t>
            </a:r>
            <a:br>
              <a:rPr lang="ru-RU" sz="1800" u="sng" dirty="0" smtClean="0">
                <a:solidFill>
                  <a:schemeClr val="accent6"/>
                </a:solidFill>
              </a:rPr>
            </a:br>
            <a:r>
              <a:rPr lang="ru-RU" sz="1800" u="sng" dirty="0" smtClean="0">
                <a:solidFill>
                  <a:schemeClr val="accent6"/>
                </a:solidFill>
              </a:rPr>
              <a:t>(</a:t>
            </a:r>
            <a:r>
              <a:rPr lang="ru-RU" sz="1800" u="sng" dirty="0" smtClean="0">
                <a:solidFill>
                  <a:srgbClr val="FF0000"/>
                </a:solidFill>
              </a:rPr>
              <a:t>474 </a:t>
            </a:r>
            <a:r>
              <a:rPr lang="ru-RU" sz="1800" u="sng" dirty="0" smtClean="0">
                <a:solidFill>
                  <a:schemeClr val="accent6"/>
                </a:solidFill>
              </a:rPr>
              <a:t>социальных контракта): </a:t>
            </a:r>
            <a:r>
              <a:rPr lang="ru-RU" sz="1800" u="sng" dirty="0">
                <a:solidFill>
                  <a:schemeClr val="accent6"/>
                </a:solidFill>
              </a:rPr>
              <a:t/>
            </a:r>
            <a:br>
              <a:rPr lang="ru-RU" sz="1800" u="sng" dirty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/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u="sng" dirty="0" smtClean="0">
                <a:solidFill>
                  <a:schemeClr val="accent6"/>
                </a:solidFill>
              </a:rPr>
              <a:t>Отсутствие права</a:t>
            </a: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Изучение нормативной правовой базы осуществляется не в полном объеме.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Пример1: </a:t>
            </a:r>
            <a:r>
              <a:rPr lang="ru-RU" sz="1800" dirty="0" smtClean="0">
                <a:solidFill>
                  <a:schemeClr val="tx1"/>
                </a:solidFill>
              </a:rPr>
              <a:t>мероприятиям программы социальной адаптации обязательными для реализации получателями ГСП </a:t>
            </a:r>
            <a:r>
              <a:rPr lang="ru-RU" sz="2000" dirty="0" smtClean="0"/>
              <a:t>на основании социального контракта согласно Федеральному Закону от 17.07.1999 года №178-ФЗ «О государственной социальной помощи» являются:   </a:t>
            </a:r>
            <a:br>
              <a:rPr lang="ru-RU" sz="2000" dirty="0" smtClean="0"/>
            </a:b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9" y="1420587"/>
            <a:ext cx="8825593" cy="5029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Поиск работы – </a:t>
            </a:r>
            <a:r>
              <a:rPr lang="ru-RU" sz="2400" b="1" dirty="0" smtClean="0">
                <a:solidFill>
                  <a:srgbClr val="FF0000"/>
                </a:solidFill>
              </a:rPr>
              <a:t>12 семей;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Прохождение </a:t>
            </a:r>
            <a:r>
              <a:rPr lang="ru-RU" sz="2400" b="1" dirty="0"/>
              <a:t>профессионального обучения и </a:t>
            </a:r>
            <a:r>
              <a:rPr lang="ru-RU" sz="2400" b="1" dirty="0" smtClean="0"/>
              <a:t>                         </a:t>
            </a:r>
            <a:r>
              <a:rPr lang="ru-RU" sz="2400" b="1" dirty="0" smtClean="0"/>
              <a:t>                дополнительного профессионального образования – </a:t>
            </a:r>
            <a:r>
              <a:rPr lang="ru-RU" sz="2400" b="1" dirty="0" smtClean="0">
                <a:solidFill>
                  <a:srgbClr val="FF0000"/>
                </a:solidFill>
              </a:rPr>
              <a:t>9 семей;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Осуществление индивидуальной предпринимательской деятельности – </a:t>
            </a:r>
            <a:r>
              <a:rPr lang="ru-RU" sz="2400" b="1" dirty="0" smtClean="0">
                <a:solidFill>
                  <a:srgbClr val="FF0000"/>
                </a:solidFill>
              </a:rPr>
              <a:t>13 семей;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В</a:t>
            </a:r>
            <a:r>
              <a:rPr lang="ru-RU" sz="2400" b="1" dirty="0" smtClean="0"/>
              <a:t>едение </a:t>
            </a:r>
            <a:r>
              <a:rPr lang="ru-RU" sz="2400" b="1" dirty="0"/>
              <a:t>личного подсобного </a:t>
            </a:r>
            <a:r>
              <a:rPr lang="ru-RU" sz="2400" b="1" dirty="0" smtClean="0"/>
              <a:t>хозяйства – </a:t>
            </a:r>
            <a:r>
              <a:rPr lang="ru-RU" sz="2400" b="1" dirty="0" smtClean="0">
                <a:solidFill>
                  <a:srgbClr val="FF0000"/>
                </a:solidFill>
              </a:rPr>
              <a:t>74 семьи;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 smtClean="0"/>
              <a:t>Осуществление </a:t>
            </a:r>
            <a:r>
              <a:rPr lang="ru-RU" sz="2400" b="1" dirty="0"/>
              <a:t>иных мероприятий, направленных </a:t>
            </a:r>
            <a:r>
              <a:rPr lang="ru-RU" sz="2400" b="1" dirty="0" smtClean="0"/>
              <a:t> на </a:t>
            </a:r>
            <a:r>
              <a:rPr lang="ru-RU" sz="2400" b="1" dirty="0"/>
              <a:t>преодоление гражданином трудной жизненной </a:t>
            </a:r>
            <a:r>
              <a:rPr lang="ru-RU" sz="2400" b="1" dirty="0" smtClean="0"/>
              <a:t>ситуации (изготовление кондитерских изделий, предметов домашнего обихода, одежды) – </a:t>
            </a:r>
            <a:r>
              <a:rPr lang="ru-RU" sz="2400" b="1" dirty="0" smtClean="0">
                <a:solidFill>
                  <a:srgbClr val="FF0000"/>
                </a:solidFill>
              </a:rPr>
              <a:t>366 семей.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120" y="620689"/>
            <a:ext cx="8668360" cy="6120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300" b="1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200" b="1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200" b="1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ведение личного подсобного хозяйства (приобретение скота, птицы, пчел, техники, строительство и ремонт построек для содержания)</a:t>
            </a:r>
            <a:r>
              <a:rPr lang="ru-RU" sz="1200" dirty="0">
                <a:solidFill>
                  <a:prstClr val="black"/>
                </a:solidFill>
              </a:rPr>
              <a:t>–единовременная выплата в размере не более 50 000 руб.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ежемесячно не более, чем от 5000 до 10 000 руб. 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 (200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- 32 млн руб</a:t>
            </a:r>
            <a:r>
              <a:rPr lang="ru-RU" sz="1200" dirty="0" smtClean="0">
                <a:solidFill>
                  <a:prstClr val="black"/>
                </a:solidFill>
              </a:rPr>
              <a:t>.);</a:t>
            </a: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приобретение теплицы, посадочного материала, удобрений, спец. инвентаря для развития </a:t>
            </a:r>
            <a:r>
              <a:rPr lang="ru-RU" sz="1200" b="1" dirty="0" err="1">
                <a:solidFill>
                  <a:prstClr val="black"/>
                </a:solidFill>
              </a:rPr>
              <a:t>садоводческо</a:t>
            </a:r>
            <a:r>
              <a:rPr lang="ru-RU" sz="1200" b="1" dirty="0">
                <a:solidFill>
                  <a:prstClr val="black"/>
                </a:solidFill>
              </a:rPr>
              <a:t>-огороднического хозяйства</a:t>
            </a:r>
            <a:r>
              <a:rPr lang="ru-RU" sz="1200" dirty="0">
                <a:solidFill>
                  <a:prstClr val="black"/>
                </a:solidFill>
              </a:rPr>
              <a:t> –единовременная выплата в размере не более 30 000 руб.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ежемесячно не более чем от 3000 до 6000 руб.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(100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- 9,6 млн руб</a:t>
            </a:r>
            <a:r>
              <a:rPr lang="ru-RU" sz="1200" dirty="0" smtClean="0">
                <a:solidFill>
                  <a:prstClr val="black"/>
                </a:solidFill>
              </a:rPr>
              <a:t>.);</a:t>
            </a:r>
          </a:p>
          <a:p>
            <a:pPr algn="just"/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приобретение инвентаря для осуществления деятельности по сбору и сдаче дикоросов </a:t>
            </a:r>
            <a:r>
              <a:rPr lang="ru-RU" sz="1200" dirty="0">
                <a:solidFill>
                  <a:prstClr val="black"/>
                </a:solidFill>
              </a:rPr>
              <a:t>– единовременная выплата в размере не более 10 000 руб.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ежемесячно не более, чем от 1000 до 3000 руб. 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(100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- 4,3 млн руб.);</a:t>
            </a:r>
          </a:p>
          <a:p>
            <a:pPr marL="285750" indent="-285750" algn="just">
              <a:buFontTx/>
              <a:buChar char="-"/>
            </a:pPr>
            <a:endParaRPr lang="ru-RU" sz="1200" b="1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осуществление индивидуальной предпринимательской деятельности </a:t>
            </a:r>
            <a:r>
              <a:rPr lang="ru-RU" sz="1200" dirty="0">
                <a:solidFill>
                  <a:prstClr val="black"/>
                </a:solidFill>
              </a:rPr>
              <a:t>–единовременная выплата в размере не более 30 000 руб.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ежемесячно не более, чем от 3000 до 6000 руб.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(200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 в год- 19,2 млн руб.);</a:t>
            </a: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изготовление швейных изделий, в том числе одежды с целью </a:t>
            </a:r>
            <a:r>
              <a:rPr lang="ru-RU" sz="1200" b="1" dirty="0" err="1">
                <a:solidFill>
                  <a:prstClr val="black"/>
                </a:solidFill>
              </a:rPr>
              <a:t>самообеспечения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семьи – единовременная выплата  в размере не более 20 000 руб.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ежемесячно не более, чем от 1000 до 3000 руб. 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(50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- 2,7 млн руб.);</a:t>
            </a: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solidFill>
                  <a:prstClr val="black"/>
                </a:solidFill>
              </a:rPr>
              <a:t>приобретение инструментов для осуществления любых видов ремонтных работ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b="1" dirty="0">
                <a:solidFill>
                  <a:prstClr val="black"/>
                </a:solidFill>
              </a:rPr>
              <a:t>изготовления мебели с целью </a:t>
            </a:r>
            <a:r>
              <a:rPr lang="ru-RU" sz="1200" b="1" dirty="0" err="1">
                <a:solidFill>
                  <a:prstClr val="black"/>
                </a:solidFill>
              </a:rPr>
              <a:t>самообеспечения</a:t>
            </a:r>
            <a:r>
              <a:rPr lang="ru-RU" sz="1200" b="1" dirty="0">
                <a:solidFill>
                  <a:prstClr val="black"/>
                </a:solidFill>
              </a:rPr>
              <a:t> семьи </a:t>
            </a:r>
            <a:r>
              <a:rPr lang="ru-RU" sz="1200" dirty="0">
                <a:solidFill>
                  <a:prstClr val="black"/>
                </a:solidFill>
              </a:rPr>
              <a:t>– единовременная выплата в размере не более 30 000 рублей в первый месяц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 и  ежемесячно не более, чем от 3000 до 6000 руб. со второго месяца действия </a:t>
            </a:r>
            <a:r>
              <a:rPr lang="ru-RU" sz="1200" dirty="0" err="1">
                <a:solidFill>
                  <a:prstClr val="black"/>
                </a:solidFill>
              </a:rPr>
              <a:t>соцконтракта</a:t>
            </a:r>
            <a:r>
              <a:rPr lang="ru-RU" sz="1200" dirty="0">
                <a:solidFill>
                  <a:prstClr val="black"/>
                </a:solidFill>
              </a:rPr>
              <a:t>(50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- 4,8 млн руб.);</a:t>
            </a: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solidFill>
                  <a:prstClr val="black"/>
                </a:solidFill>
              </a:rPr>
              <a:t>на </a:t>
            </a:r>
            <a:r>
              <a:rPr lang="ru-RU" sz="1200" b="1" dirty="0">
                <a:solidFill>
                  <a:prstClr val="black"/>
                </a:solidFill>
              </a:rPr>
              <a:t>единовременную оплату задолженности по оплате ЖКУ</a:t>
            </a:r>
            <a:r>
              <a:rPr lang="ru-RU" sz="1200" dirty="0">
                <a:solidFill>
                  <a:prstClr val="black"/>
                </a:solidFill>
              </a:rPr>
              <a:t>- единовременная выплата в размере, определенном соглашением о ее погашении, заключенным между заявителем и поставщиком коммунальных услуг, но не более 50000 руб., предоставляется в первый месяц действия социального контракта (200 </a:t>
            </a:r>
            <a:r>
              <a:rPr lang="ru-RU" sz="1200" dirty="0" err="1">
                <a:solidFill>
                  <a:prstClr val="black"/>
                </a:solidFill>
              </a:rPr>
              <a:t>соцконтрактов</a:t>
            </a:r>
            <a:r>
              <a:rPr lang="ru-RU" sz="1200" dirty="0">
                <a:solidFill>
                  <a:prstClr val="black"/>
                </a:solidFill>
              </a:rPr>
              <a:t>- 10 млн руб.).</a:t>
            </a:r>
          </a:p>
          <a:p>
            <a:pPr marL="285750" indent="-285750" algn="just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</a:rPr>
              <a:t>       ИТОГО : 900 </a:t>
            </a:r>
            <a:r>
              <a:rPr lang="ru-RU" sz="1600" b="1" dirty="0" err="1">
                <a:solidFill>
                  <a:prstClr val="black"/>
                </a:solidFill>
              </a:rPr>
              <a:t>соцконтрактов</a:t>
            </a:r>
            <a:r>
              <a:rPr lang="ru-RU" sz="1600" b="1" dirty="0">
                <a:solidFill>
                  <a:prstClr val="black"/>
                </a:solidFill>
              </a:rPr>
              <a:t> (на сумму 82,6 млн год)</a:t>
            </a:r>
          </a:p>
          <a:p>
            <a:pPr marL="285750" indent="-285750" algn="just">
              <a:buFontTx/>
              <a:buChar char="-"/>
            </a:pPr>
            <a:endParaRPr lang="ru-RU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prstClr val="black"/>
              </a:solidFill>
            </a:endParaRPr>
          </a:p>
          <a:p>
            <a:pPr algn="just"/>
            <a:endParaRPr lang="ru-RU" sz="1300" dirty="0">
              <a:solidFill>
                <a:prstClr val="black"/>
              </a:solidFill>
            </a:endParaRPr>
          </a:p>
          <a:p>
            <a:pPr algn="just"/>
            <a:endParaRPr lang="ru-RU" sz="13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3497" y="46014"/>
            <a:ext cx="8348662" cy="478919"/>
          </a:xfrm>
          <a:prstGeom prst="roundRect">
            <a:avLst>
              <a:gd name="adj" fmla="val 4866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ПРЕДЛОЖЕНИЯ ПО НАПРАВЛЕНИЯМ СОЦИАЛЬНЫХ КОНТРАКТОВ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Другая 4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17365D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494</Words>
  <Application>Microsoft Office PowerPoint</Application>
  <PresentationFormat>Экран (4:3)</PresentationFormat>
  <Paragraphs>121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Литейная</vt:lpstr>
      <vt:lpstr>1_Оформление по умолчанию</vt:lpstr>
      <vt:lpstr>3_Оформление по умолчанию</vt:lpstr>
      <vt:lpstr>Презентация PowerPoint</vt:lpstr>
      <vt:lpstr>Презентация PowerPoint</vt:lpstr>
      <vt:lpstr>Анализ расходования объемов денежных средств</vt:lpstr>
      <vt:lpstr>Презентация PowerPoint</vt:lpstr>
      <vt:lpstr>Основные мероприятия, включенные в программу социальной адаптации, по которой были заключены социальные контракты в 1 полугодии 2018 года  (474 социальных контракта):                           Отсутствие права Изучение нормативной правовой базы осуществляется не в полном объеме.  Пример1: мероприятиям программы социальной адаптации обязательными для реализации получателями ГСП на основании социального контракта согласно Федеральному Закону от 17.07.1999 года №178-ФЗ «О государственной социальной помощи» являются:    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Ратова Дарья Юрьевна</dc:creator>
  <cp:lastModifiedBy>Гаевая Ирина Владимировна</cp:lastModifiedBy>
  <cp:revision>71</cp:revision>
  <cp:lastPrinted>2018-09-17T09:16:16Z</cp:lastPrinted>
  <dcterms:created xsi:type="dcterms:W3CDTF">2018-08-30T09:18:37Z</dcterms:created>
  <dcterms:modified xsi:type="dcterms:W3CDTF">2018-09-17T09:25:35Z</dcterms:modified>
</cp:coreProperties>
</file>